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2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</p:sldMasterIdLst>
  <p:notesMasterIdLst>
    <p:notesMasterId r:id="rId2"/>
  </p:notesMasterIdLst>
  <p:sldIdLst>
    <p:sldId id="256" r:id="rId3"/>
    <p:sldId id="277" r:id="rId4"/>
    <p:sldId id="258" r:id="rId5"/>
    <p:sldId id="273" r:id="rId6"/>
    <p:sldId id="257" r:id="rId7"/>
    <p:sldId id="260" r:id="rId8"/>
    <p:sldId id="262" r:id="rId9"/>
    <p:sldId id="267" r:id="rId10"/>
    <p:sldId id="261" r:id="rId11"/>
    <p:sldId id="266" r:id="rId12"/>
    <p:sldId id="274" r:id="rId13"/>
    <p:sldId id="285" r:id="rId14"/>
    <p:sldId id="259" r:id="rId15"/>
    <p:sldId id="286" r:id="rId16"/>
    <p:sldId id="294" r:id="rId17"/>
    <p:sldId id="268" r:id="rId18"/>
    <p:sldId id="287" r:id="rId19"/>
    <p:sldId id="278" r:id="rId20"/>
    <p:sldId id="288" r:id="rId21"/>
    <p:sldId id="279" r:id="rId22"/>
    <p:sldId id="289" r:id="rId23"/>
    <p:sldId id="293" r:id="rId24"/>
    <p:sldId id="280" r:id="rId25"/>
    <p:sldId id="290" r:id="rId26"/>
    <p:sldId id="281" r:id="rId27"/>
    <p:sldId id="282" r:id="rId28"/>
    <p:sldId id="292" r:id="rId29"/>
    <p:sldId id="265" r:id="rId30"/>
    <p:sldId id="283" r:id="rId31"/>
    <p:sldId id="275" r:id="rId32"/>
    <p:sldId id="272" r:id="rId33"/>
    <p:sldId id="263" r:id="rId34"/>
    <p:sldId id="264" r:id="rId35"/>
    <p:sldId id="269" r:id="rId36"/>
    <p:sldId id="284" r:id="rId37"/>
  </p:sldIdLst>
  <p:sldSz cx="9144000" cy="6858000" type="screen4x3"/>
  <p:notesSz cx="6858000" cy="9144000"/>
  <p:custDataLst>
    <p:tags r:id="rId38"/>
  </p:custDataLst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34620" autoAdjust="0"/>
    <p:restoredTop sz="91039" autoAdjust="0"/>
  </p:normalViewPr>
  <p:slideViewPr>
    <p:cSldViewPr>
      <p:cViewPr varScale="1">
        <p:scale>
          <a:sx n="66" d="100"/>
          <a:sy n="66" d="100"/>
        </p:scale>
        <p:origin x="-127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8028800" cy="78028800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slide" Target="slides/slide13.xml" /><Relationship Id="rId16" Type="http://schemas.openxmlformats.org/officeDocument/2006/relationships/slide" Target="slides/slide14.xml" /><Relationship Id="rId17" Type="http://schemas.openxmlformats.org/officeDocument/2006/relationships/slide" Target="slides/slide15.xml" /><Relationship Id="rId18" Type="http://schemas.openxmlformats.org/officeDocument/2006/relationships/slide" Target="slides/slide16.xml" /><Relationship Id="rId19" Type="http://schemas.openxmlformats.org/officeDocument/2006/relationships/slide" Target="slides/slide17.xml" /><Relationship Id="rId2" Type="http://schemas.openxmlformats.org/officeDocument/2006/relationships/notesMaster" Target="notesMasters/notesMaster1.xml" /><Relationship Id="rId20" Type="http://schemas.openxmlformats.org/officeDocument/2006/relationships/slide" Target="slides/slide18.xml" /><Relationship Id="rId21" Type="http://schemas.openxmlformats.org/officeDocument/2006/relationships/slide" Target="slides/slide19.xml" /><Relationship Id="rId22" Type="http://schemas.openxmlformats.org/officeDocument/2006/relationships/slide" Target="slides/slide20.xml" /><Relationship Id="rId23" Type="http://schemas.openxmlformats.org/officeDocument/2006/relationships/slide" Target="slides/slide21.xml" /><Relationship Id="rId24" Type="http://schemas.openxmlformats.org/officeDocument/2006/relationships/slide" Target="slides/slide22.xml" /><Relationship Id="rId25" Type="http://schemas.openxmlformats.org/officeDocument/2006/relationships/slide" Target="slides/slide23.xml" /><Relationship Id="rId26" Type="http://schemas.openxmlformats.org/officeDocument/2006/relationships/slide" Target="slides/slide24.xml" /><Relationship Id="rId27" Type="http://schemas.openxmlformats.org/officeDocument/2006/relationships/slide" Target="slides/slide25.xml" /><Relationship Id="rId28" Type="http://schemas.openxmlformats.org/officeDocument/2006/relationships/slide" Target="slides/slide26.xml" /><Relationship Id="rId29" Type="http://schemas.openxmlformats.org/officeDocument/2006/relationships/slide" Target="slides/slide27.xml" /><Relationship Id="rId3" Type="http://schemas.openxmlformats.org/officeDocument/2006/relationships/slide" Target="slides/slide1.xml" /><Relationship Id="rId30" Type="http://schemas.openxmlformats.org/officeDocument/2006/relationships/slide" Target="slides/slide28.xml" /><Relationship Id="rId31" Type="http://schemas.openxmlformats.org/officeDocument/2006/relationships/slide" Target="slides/slide29.xml" /><Relationship Id="rId32" Type="http://schemas.openxmlformats.org/officeDocument/2006/relationships/slide" Target="slides/slide30.xml" /><Relationship Id="rId33" Type="http://schemas.openxmlformats.org/officeDocument/2006/relationships/slide" Target="slides/slide31.xml" /><Relationship Id="rId34" Type="http://schemas.openxmlformats.org/officeDocument/2006/relationships/slide" Target="slides/slide32.xml" /><Relationship Id="rId35" Type="http://schemas.openxmlformats.org/officeDocument/2006/relationships/slide" Target="slides/slide33.xml" /><Relationship Id="rId36" Type="http://schemas.openxmlformats.org/officeDocument/2006/relationships/slide" Target="slides/slide34.xml" /><Relationship Id="rId37" Type="http://schemas.openxmlformats.org/officeDocument/2006/relationships/slide" Target="slides/slide35.xml" /><Relationship Id="rId38" Type="http://schemas.openxmlformats.org/officeDocument/2006/relationships/tags" Target="tags/tag1.xml" /><Relationship Id="rId39" Type="http://schemas.openxmlformats.org/officeDocument/2006/relationships/presProps" Target="presProps.xml" /><Relationship Id="rId4" Type="http://schemas.openxmlformats.org/officeDocument/2006/relationships/slide" Target="slides/slide2.xml" /><Relationship Id="rId40" Type="http://schemas.openxmlformats.org/officeDocument/2006/relationships/viewProps" Target="viewProps.xml" /><Relationship Id="rId41" Type="http://schemas.openxmlformats.org/officeDocument/2006/relationships/theme" Target="theme/theme1.xml" /><Relationship Id="rId42" Type="http://schemas.openxmlformats.org/officeDocument/2006/relationships/tableStyles" Target="tableStyles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AC9DA5-CE1B-46BC-9ECF-928F29BC7DA2}" type="datetimeFigureOut">
              <a:rPr lang="ru-RU" smtClean="0"/>
              <a:t>24.05.2022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6A3C2D-FC1F-45D4-A7F5-0757DD897D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5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6A3C2D-FC1F-45D4-A7F5-0757DD897DF0}" type="slidenum">
              <a:rPr lang="ru-RU" smtClean="0"/>
              <a:t>35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gradFill flip="none" rotWithShape="1">
          <a:gsLst>
            <a:gs pos="0">
              <a:schemeClr val="accent6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5" r:id="rId3"/>
  </p:sldLayoutIdLst>
  <p:transition/>
  <p:timing/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10.jpe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1.jpeg" /><Relationship Id="rId3" Type="http://schemas.openxmlformats.org/officeDocument/2006/relationships/image" Target="../media/image12.jpeg" /><Relationship Id="rId4" Type="http://schemas.openxmlformats.org/officeDocument/2006/relationships/image" Target="../media/image13.jpeg" /><Relationship Id="rId5" Type="http://schemas.openxmlformats.org/officeDocument/2006/relationships/image" Target="../media/image14.jpeg" /><Relationship Id="rId6" Type="http://schemas.openxmlformats.org/officeDocument/2006/relationships/image" Target="../media/image15.jpe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16.jpe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7.jpeg" /><Relationship Id="rId3" Type="http://schemas.openxmlformats.org/officeDocument/2006/relationships/image" Target="../media/image18.jpe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19.jpe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20.jpe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1.jpeg" /><Relationship Id="rId3" Type="http://schemas.openxmlformats.org/officeDocument/2006/relationships/image" Target="../media/image22.jpeg" /><Relationship Id="rId4" Type="http://schemas.openxmlformats.org/officeDocument/2006/relationships/image" Target="../media/image23.jpe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24.jpe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5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2.jpe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26.jpe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7.jpeg" /><Relationship Id="rId3" Type="http://schemas.openxmlformats.org/officeDocument/2006/relationships/image" Target="../media/image28.jpe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29.jpeg" /><Relationship Id="rId3" Type="http://schemas.openxmlformats.org/officeDocument/2006/relationships/image" Target="../media/image30.jpeg" /><Relationship Id="rId4" Type="http://schemas.openxmlformats.org/officeDocument/2006/relationships/image" Target="../media/image31.jpeg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32.jpeg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3.jpeg" /><Relationship Id="rId3" Type="http://schemas.openxmlformats.org/officeDocument/2006/relationships/image" Target="../media/image34.jpeg" /><Relationship Id="rId4" Type="http://schemas.openxmlformats.org/officeDocument/2006/relationships/image" Target="../media/image35.jpeg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36.jpeg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37.jpeg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8.jpeg" /><Relationship Id="rId3" Type="http://schemas.openxmlformats.org/officeDocument/2006/relationships/image" Target="../media/image39.jpeg" /><Relationship Id="rId4" Type="http://schemas.openxmlformats.org/officeDocument/2006/relationships/image" Target="../media/image40.jpeg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41.jpeg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42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3.jpeg" /></Relationships>
</file>

<file path=ppt/slides/_rels/slide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43.jpeg" /></Relationships>
</file>

<file path=ppt/slides/_rels/slide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44.jpeg" /></Relationships>
</file>

<file path=ppt/slides/_rels/slide3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45.jpeg" /></Relationships>
</file>

<file path=ppt/slides/_rels/slide3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46.jpeg" /></Relationships>
</file>

<file path=ppt/slides/_rels/slide3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47.jpeg" /></Relationships>
</file>

<file path=ppt/slides/_rels/slide3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48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4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5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6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7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8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9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828800" y="2286000"/>
            <a:ext cx="5715000" cy="258532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sz="1200" b="0" i="0" u="none" strike="noStrike" cap="none" normalizeH="0" baseline="0" smtClean="0">
              <a:ln>
                <a:noFill/>
              </a:ln>
              <a:solidFill>
                <a:srgbClr val="111111"/>
              </a:solidFill>
              <a:effectLst/>
              <a:latin typeface="Calibri" panose="020f0502020204030204" pitchFamily="34" charset="0"/>
              <a:ea typeface="Times New Roman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sz="1200" smtClean="0">
              <a:solidFill>
                <a:srgbClr val="111111"/>
              </a:solidFill>
              <a:latin typeface="Calibri" panose="020f0502020204030204" pitchFamily="34" charset="0"/>
              <a:ea typeface="Times New Roman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sz="1200" b="0" i="0" u="none" strike="noStrike" cap="none" normalizeH="0" baseline="0" smtClean="0">
              <a:ln>
                <a:noFill/>
              </a:ln>
              <a:solidFill>
                <a:srgbClr val="11111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sz="1200" smtClean="0">
              <a:solidFill>
                <a:srgbClr val="111111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sz="1200" b="0" i="0" u="none" strike="noStrike" cap="none" normalizeH="0" baseline="0" smtClean="0">
              <a:ln>
                <a:noFill/>
              </a:ln>
              <a:solidFill>
                <a:srgbClr val="11111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sz="1200" smtClean="0">
              <a:solidFill>
                <a:srgbClr val="111111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sz="1200" b="0" i="0" u="none" strike="noStrike" cap="none" normalizeH="0" baseline="0" smtClean="0">
              <a:ln>
                <a:noFill/>
              </a:ln>
              <a:solidFill>
                <a:srgbClr val="11111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sz="1200" smtClean="0">
              <a:solidFill>
                <a:srgbClr val="111111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sz="1200" b="0" i="0" u="none" strike="noStrike" cap="none" normalizeH="0" baseline="0" smtClean="0">
              <a:ln>
                <a:noFill/>
              </a:ln>
              <a:solidFill>
                <a:srgbClr val="11111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sz="1200" smtClean="0">
              <a:solidFill>
                <a:srgbClr val="111111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sz="1200" b="0" i="0" u="none" strike="noStrike" cap="none" normalizeH="0" baseline="0" smtClean="0">
              <a:ln>
                <a:noFill/>
              </a:ln>
              <a:solidFill>
                <a:srgbClr val="11111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sz="1200" smtClean="0">
              <a:solidFill>
                <a:srgbClr val="111111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 descr="C:\Users\ADMIN\Desktop\Для огорода\download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81000" y="304800"/>
            <a:ext cx="3352800" cy="2362200"/>
          </a:xfrm>
          <a:prstGeom prst="rect">
            <a:avLst/>
          </a:prstGeom>
          <a:ln w="190500" cap="sq">
            <a:solidFill>
              <a:schemeClr val="accent3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Прямоугольник 7"/>
          <p:cNvSpPr/>
          <p:nvPr/>
        </p:nvSpPr>
        <p:spPr>
          <a:xfrm>
            <a:off x="4419600" y="381000"/>
            <a:ext cx="4572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smtClean="0">
                <a:solidFill>
                  <a:srgbClr val="11111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«Детский сад № 31 «Солнышко»</a:t>
            </a:r>
            <a:endParaRPr lang="ru-RU" sz="2000" b="1"/>
          </a:p>
        </p:txBody>
      </p:sp>
      <p:sp>
        <p:nvSpPr>
          <p:cNvPr id="9" name="Прямоугольник 8"/>
          <p:cNvSpPr/>
          <p:nvPr/>
        </p:nvSpPr>
        <p:spPr>
          <a:xfrm>
            <a:off x="1295400" y="2743200"/>
            <a:ext cx="7162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Тема выступления:</a:t>
            </a:r>
            <a:endParaRPr lang="ru-RU" sz="2400" b="1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smtClean="0">
                <a:solidFill>
                  <a:srgbClr val="111111"/>
                </a:solidFill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sz="2400" b="1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Нетрадиционные техники рисования с детьми раннего возраста</a:t>
            </a:r>
            <a:r>
              <a:rPr lang="ru-RU" sz="2400" b="1" smtClean="0">
                <a:solidFill>
                  <a:srgbClr val="111111"/>
                </a:solidFill>
                <a:ea typeface="Times New Roman" pitchFamily="18" charset="0"/>
                <a:cs typeface="Times New Roman" pitchFamily="18" charset="0"/>
              </a:rPr>
              <a:t>»</a:t>
            </a:r>
            <a:r>
              <a:rPr lang="ru-RU" sz="2400" b="1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sz="2400" b="1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257800" y="4419600"/>
            <a:ext cx="3581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Подготовила: </a:t>
            </a:r>
            <a:endParaRPr lang="ru-RU" b="1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воспитатель группы раннего возраста</a:t>
            </a:r>
            <a:endParaRPr lang="ru-RU" b="1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Н.М. Леонова.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81400" y="61722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mtClean="0"/>
              <a:t>2022 год.</a:t>
            </a:r>
            <a:endParaRPr lang="ru-RU"/>
          </a:p>
        </p:txBody>
      </p:sp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609600" y="457200"/>
            <a:ext cx="8229600" cy="5262979"/>
          </a:xfrm>
          <a:prstGeom prst="rect">
            <a:avLst/>
          </a:prstGeom>
          <a:noFill/>
          <a:ln w="76200">
            <a:solidFill>
              <a:srgbClr val="00B050"/>
            </a:solidFill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2400" b="0" i="0" u="none" strike="noStrike" cap="none" normalizeH="0" baseline="0" smtClean="0">
                <a:ln>
                  <a:noFill/>
                </a:ln>
                <a:solidFill>
                  <a:srgbClr val="11111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Я познакомилась  с методической литературой различных авторов, таких как: </a:t>
            </a: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2400" b="0" i="0" u="none" strike="noStrike" cap="none" normalizeH="0" baseline="0" smtClean="0">
                <a:ln>
                  <a:noFill/>
                </a:ln>
                <a:solidFill>
                  <a:srgbClr val="11111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-  пособие А. В. Никитиной </a:t>
            </a:r>
            <a:r>
              <a:rPr kumimoji="0" lang="ru-RU" sz="2400" b="0" i="1" u="none" strike="noStrike" cap="none" normalizeH="0" baseline="0" smtClean="0">
                <a:ln>
                  <a:noFill/>
                </a:ln>
                <a:solidFill>
                  <a:srgbClr val="11111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400" b="1" i="1" u="none" strike="noStrike" cap="none" normalizeH="0" baseline="0" smtClean="0">
                <a:ln>
                  <a:noFill/>
                </a:ln>
                <a:solidFill>
                  <a:srgbClr val="11111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Нетрадиционные техники рисования в детском саду</a:t>
            </a:r>
            <a:r>
              <a:rPr kumimoji="0" lang="ru-RU" sz="2400" b="0" i="1" u="none" strike="noStrike" cap="none" normalizeH="0" baseline="0" smtClean="0">
                <a:ln>
                  <a:noFill/>
                </a:ln>
                <a:solidFill>
                  <a:srgbClr val="11111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2400" b="0" i="0" u="none" strike="noStrike" cap="none" normalizeH="0" baseline="0" smtClean="0">
                <a:ln>
                  <a:noFill/>
                </a:ln>
                <a:solidFill>
                  <a:srgbClr val="11111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2400" b="0" i="0" u="none" strike="noStrike" cap="none" normalizeH="0" baseline="0" smtClean="0">
                <a:ln>
                  <a:noFill/>
                </a:ln>
                <a:solidFill>
                  <a:srgbClr val="11111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- Р. Г. Казаковой </a:t>
            </a:r>
            <a:r>
              <a:rPr kumimoji="0" lang="ru-RU" sz="2400" b="0" i="1" u="none" strike="noStrike" cap="none" normalizeH="0" baseline="0" smtClean="0">
                <a:ln>
                  <a:noFill/>
                </a:ln>
                <a:solidFill>
                  <a:srgbClr val="11111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«Изобразительная деятельность в детском саду»</a:t>
            </a:r>
            <a:r>
              <a:rPr kumimoji="0" lang="ru-RU" sz="2400" b="0" i="0" u="none" strike="noStrike" cap="none" normalizeH="0" baseline="0" smtClean="0">
                <a:ln>
                  <a:noFill/>
                </a:ln>
                <a:solidFill>
                  <a:srgbClr val="11111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</a:t>
            </a: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2400" b="0" i="0" u="none" strike="noStrike" cap="none" normalizeH="0" baseline="0" smtClean="0">
                <a:ln>
                  <a:noFill/>
                </a:ln>
                <a:solidFill>
                  <a:srgbClr val="11111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- Давыдовой Г. Н. </a:t>
            </a:r>
            <a:r>
              <a:rPr kumimoji="0" lang="ru-RU" sz="2400" b="0" i="1" u="none" strike="noStrike" cap="none" normalizeH="0" baseline="0" smtClean="0">
                <a:ln>
                  <a:noFill/>
                </a:ln>
                <a:solidFill>
                  <a:srgbClr val="11111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400" b="1" i="1" u="none" strike="noStrike" cap="none" normalizeH="0" baseline="0" smtClean="0">
                <a:ln>
                  <a:noFill/>
                </a:ln>
                <a:solidFill>
                  <a:srgbClr val="11111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Нетрадиционные техники рисования в детском саду</a:t>
            </a:r>
            <a:r>
              <a:rPr kumimoji="0" lang="ru-RU" sz="2400" b="0" i="1" u="none" strike="noStrike" cap="none" normalizeH="0" baseline="0" smtClean="0">
                <a:ln>
                  <a:noFill/>
                </a:ln>
                <a:solidFill>
                  <a:srgbClr val="11111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2400" b="0" i="0" u="none" strike="noStrike" cap="none" normalizeH="0" baseline="0" smtClean="0">
                <a:ln>
                  <a:noFill/>
                </a:ln>
                <a:solidFill>
                  <a:srgbClr val="11111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sz="2400" smtClean="0">
                <a:solidFill>
                  <a:srgbClr val="11111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kumimoji="0" lang="ru-RU" sz="2400" b="0" i="0" u="none" strike="noStrike" cap="none" normalizeH="0" baseline="0" smtClean="0">
                <a:ln>
                  <a:noFill/>
                </a:ln>
                <a:solidFill>
                  <a:srgbClr val="11111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- Лыковой И. А</a:t>
            </a:r>
            <a:r>
              <a:rPr kumimoji="0" lang="ru-RU" sz="2400" b="1" i="0" u="none" strike="noStrike" cap="none" normalizeH="0" baseline="0" smtClean="0">
                <a:ln>
                  <a:noFill/>
                </a:ln>
                <a:solidFill>
                  <a:srgbClr val="11111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 </a:t>
            </a:r>
            <a:r>
              <a:rPr kumimoji="0" lang="ru-RU" sz="2400" b="1" i="1" u="none" strike="noStrike" cap="none" normalizeH="0" baseline="0" smtClean="0">
                <a:ln>
                  <a:noFill/>
                </a:ln>
                <a:solidFill>
                  <a:srgbClr val="11111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«Развитие ребенка в изобразительной деятельности</a:t>
            </a:r>
            <a:r>
              <a:rPr kumimoji="0" lang="ru-RU" sz="2400" b="0" i="1" u="none" strike="noStrike" cap="none" normalizeH="0" baseline="0" smtClean="0">
                <a:ln>
                  <a:noFill/>
                </a:ln>
                <a:solidFill>
                  <a:srgbClr val="11111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2400" b="0" i="0" u="none" strike="noStrike" cap="none" normalizeH="0" baseline="0" smtClean="0">
                <a:ln>
                  <a:noFill/>
                </a:ln>
                <a:solidFill>
                  <a:srgbClr val="11111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а так же интернет ресурсы.</a:t>
            </a: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2400" b="0" i="0" u="none" strike="noStrike" cap="none" normalizeH="0" baseline="0" smtClean="0">
                <a:ln>
                  <a:noFill/>
                </a:ln>
                <a:solidFill>
                  <a:srgbClr val="11111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Благодаря им, я нашла много интересных идей для работы с детьми раннего возраста.  </a:t>
            </a: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2400" b="0" i="0" u="none" strike="noStrike" cap="none" normalizeH="0" baseline="0" smtClean="0">
                <a:ln>
                  <a:noFill/>
                </a:ln>
                <a:solidFill>
                  <a:srgbClr val="11111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Хочу познакомить вас с некоторыми </a:t>
            </a:r>
            <a:r>
              <a:rPr kumimoji="0" lang="ru-RU" sz="2400" b="1" i="0" u="none" strike="noStrike" cap="none" normalizeH="0" baseline="0" smtClean="0">
                <a:ln>
                  <a:noFill/>
                </a:ln>
                <a:solidFill>
                  <a:srgbClr val="11111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техниками</a:t>
            </a:r>
            <a:r>
              <a:rPr kumimoji="0" lang="ru-RU" sz="2400" b="0" i="0" u="none" strike="noStrike" cap="none" normalizeH="0" baseline="0" smtClean="0">
                <a:ln>
                  <a:noFill/>
                </a:ln>
                <a:solidFill>
                  <a:srgbClr val="11111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которые я применяю в своей работе.</a:t>
            </a: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1676400" y="914400"/>
            <a:ext cx="5867400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2400" b="0" i="0" u="none" strike="noStrike" cap="none" normalizeH="0" baseline="0" smtClean="0">
                <a:ln>
                  <a:noFill/>
                </a:ln>
                <a:solidFill>
                  <a:srgbClr val="11111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1749" name="Picture 5" descr="New © УА school.edu.by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-228600" y="0"/>
            <a:ext cx="99822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6">
                <a:lumMod val="7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3505200" y="609600"/>
            <a:ext cx="5943600" cy="2677656"/>
          </a:xfrm>
          <a:prstGeom prst="rect">
            <a:avLst/>
          </a:prstGeom>
          <a:ln w="7620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smtClean="0">
                <a:solidFill>
                  <a:srgbClr val="11111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• </a:t>
            </a:r>
            <a:r>
              <a:rPr lang="ru-RU" sz="2400" b="1" smtClean="0">
                <a:solidFill>
                  <a:srgbClr val="11111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Рисование пальчиками</a:t>
            </a:r>
            <a:endParaRPr lang="ru-RU" sz="240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smtClean="0">
                <a:solidFill>
                  <a:srgbClr val="11111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Малыш опускает в краску пальчик и наносит точки, пятнышки на бумаге. После работы пальчики вытираются салфеткой, затем краска легко смывается. Работу надо начинать с одного цвета, далее можно использовать 2-3 цвета</a:t>
            </a:r>
            <a:r>
              <a:rPr lang="ru-RU" smtClean="0">
                <a:solidFill>
                  <a:srgbClr val="11111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301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 rot="255898">
            <a:off x="443714" y="2659393"/>
            <a:ext cx="4038600" cy="3886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92D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301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 bwMode="auto">
          <a:xfrm rot="540996">
            <a:off x="4843742" y="2906533"/>
            <a:ext cx="4038600" cy="3657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>
                <a:lumMod val="7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-19507200" y="3886200"/>
            <a:ext cx="10733088" cy="1600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  <p:pic>
        <p:nvPicPr>
          <p:cNvPr id="43013" name="Picture 5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 rot="431809">
            <a:off x="663471" y="250484"/>
            <a:ext cx="4179548" cy="28731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>
                <a:lumMod val="7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3014" name="Picture 6"/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 rot="652886">
            <a:off x="4991657" y="421594"/>
            <a:ext cx="3870959" cy="26592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92D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304800" y="304800"/>
            <a:ext cx="7772400" cy="2677656"/>
          </a:xfrm>
          <a:prstGeom prst="rect">
            <a:avLst/>
          </a:prstGeom>
          <a:noFill/>
          <a:ln w="76200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2400" b="0" i="0" u="none" strike="noStrike" cap="none" normalizeH="0" baseline="0" smtClean="0">
                <a:ln>
                  <a:noFill/>
                </a:ln>
                <a:solidFill>
                  <a:srgbClr val="11111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• </a:t>
            </a:r>
            <a:r>
              <a:rPr kumimoji="0" lang="ru-RU" sz="2400" b="1" i="0" u="none" strike="noStrike" cap="none" normalizeH="0" baseline="0" smtClean="0">
                <a:ln>
                  <a:noFill/>
                </a:ln>
                <a:solidFill>
                  <a:srgbClr val="11111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Рисование ладошкой</a:t>
            </a: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2400" b="0" i="0" u="none" strike="noStrike" cap="none" normalizeH="0" baseline="0" smtClean="0">
                <a:ln>
                  <a:noFill/>
                </a:ln>
                <a:solidFill>
                  <a:srgbClr val="11111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Ребенок опускает в краску ладошку или окрашивает ее с помощью кисточки. Затем делает отпечаток ладошкой на бумаге. Дополняют свой отпечаток какими-то элементами, и рисунок готов. А как любят малыши окрашивать ладошку друг другу! Столько радости, удовольствия появляется на лице у обоих.</a:t>
            </a: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6386" name="Picture 2" descr="Новые нетрадиционные техники рисования в детском саду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 rot="10288578" flipV="1">
            <a:off x="3710348" y="3173520"/>
            <a:ext cx="5012490" cy="314172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7030A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/>
  <p:timing/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403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 rot="20992836">
            <a:off x="431645" y="741494"/>
            <a:ext cx="4419600" cy="356996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bg2">
                <a:lumMod val="5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403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 bwMode="auto">
          <a:xfrm rot="620140">
            <a:off x="5067270" y="1183082"/>
            <a:ext cx="3445778" cy="49831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bg2">
                <a:lumMod val="5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/>
  <p:timing/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26" name="Picture 2" descr="C:\Users\ADMIN\Desktop\Семинар 2022\20220523_120422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52400" y="228600"/>
            <a:ext cx="8839200" cy="6477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F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/>
  <p:timing/>
</p:sld>
</file>

<file path=ppt/slides/slide1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5602" name="Picture 2" descr="Занятия по рисованию с детьми в детском саду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28600" y="152400"/>
            <a:ext cx="8763000" cy="4572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bg2">
                <a:lumMod val="7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381000" y="5029200"/>
            <a:ext cx="8610600" cy="1569660"/>
          </a:xfrm>
          <a:prstGeom prst="rect">
            <a:avLst/>
          </a:prstGeom>
          <a:noFill/>
          <a:ln w="76200">
            <a:solidFill>
              <a:schemeClr val="bg2">
                <a:lumMod val="50000"/>
              </a:schemeClr>
            </a:solidFill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2400" b="0" i="0" u="none" strike="noStrike" cap="none" normalizeH="0" baseline="0" smtClean="0">
                <a:ln>
                  <a:noFill/>
                </a:ln>
                <a:solidFill>
                  <a:srgbClr val="11111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• </a:t>
            </a:r>
            <a:r>
              <a:rPr kumimoji="0" lang="ru-RU" sz="2400" b="1" i="0" u="none" strike="noStrike" cap="none" normalizeH="0" baseline="0" smtClean="0">
                <a:ln>
                  <a:noFill/>
                </a:ln>
                <a:solidFill>
                  <a:srgbClr val="11111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Рисование точками </a:t>
            </a:r>
            <a:r>
              <a:rPr kumimoji="0" lang="ru-RU" sz="2400" b="0" i="1" u="none" strike="noStrike" cap="none" normalizeH="0" baseline="0" smtClean="0">
                <a:ln>
                  <a:noFill/>
                </a:ln>
                <a:solidFill>
                  <a:srgbClr val="11111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(точечный рисунок)</a:t>
            </a:r>
            <a:r>
              <a:rPr kumimoji="0" lang="ru-RU" sz="2400" b="0" i="0" u="none" strike="noStrike" cap="none" normalizeH="0" baseline="0" smtClean="0">
                <a:ln>
                  <a:noFill/>
                </a:ln>
                <a:solidFill>
                  <a:srgbClr val="11111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2400" b="0" i="0" u="none" strike="noStrike" cap="none" normalizeH="0" baseline="0" smtClean="0">
                <a:ln>
                  <a:noFill/>
                </a:ln>
                <a:solidFill>
                  <a:srgbClr val="11111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Ватную палочку окунаем в густую краску, ставим его перпендикулярно к белому листу бумаги и начинаем изображать точками. Главное, сразу же заинтересовать ребенка.</a:t>
            </a: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/>
</p:sld>
</file>

<file path=ppt/slides/slide1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 rot="20887124">
            <a:off x="485750" y="3045028"/>
            <a:ext cx="4038600" cy="332533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6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 bwMode="auto">
          <a:xfrm rot="1119280">
            <a:off x="5298007" y="2009727"/>
            <a:ext cx="3054111" cy="42839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6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 rot="576299">
            <a:off x="1192395" y="480567"/>
            <a:ext cx="4630439" cy="290358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6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/>
  <p:timing/>
</p:sld>
</file>

<file path=ppt/slides/slide1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5842" name="AutoShape 2" descr="Рисование пробками. Мастер класс + Видео |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844" name="AutoShape 4" descr="Рисование пробками. Мастер класс + Видео |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846" name="AutoShape 6" descr="Рисование пробками. Мастер класс + Видео |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848" name="AutoShape 8" descr="Рисование пробками. Мастер класс + Видео |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850" name="AutoShape 10" descr="Рисование пробками. Мастер класс + Видео |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852" name="AutoShape 12" descr="Рисование пробками. Мастер класс + Видео |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5854" name="Picture 14" descr="Рисование пробками. Мастер класс + Видео |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362200" y="152400"/>
            <a:ext cx="4343400" cy="314324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3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1" name="Прямоугольник 10"/>
          <p:cNvSpPr/>
          <p:nvPr/>
        </p:nvSpPr>
        <p:spPr>
          <a:xfrm>
            <a:off x="228600" y="3581400"/>
            <a:ext cx="8763000" cy="3108543"/>
          </a:xfrm>
          <a:prstGeom prst="rect">
            <a:avLst/>
          </a:prstGeom>
          <a:ln w="7620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smtClean="0"/>
              <a:t>• Отпечатки пробками</a:t>
            </a:r>
            <a:r>
              <a:rPr lang="ru-RU" sz="2800" smtClean="0"/>
              <a:t> увлекают детей своей простотой и быстротой.         Используем пробки разного размера и материала. Небольшое количество краску наливаем в тарелочку </a:t>
            </a:r>
            <a:r>
              <a:rPr lang="ru-RU" sz="2800" i="1" smtClean="0"/>
              <a:t>(штемпельную подушку)</a:t>
            </a:r>
            <a:r>
              <a:rPr lang="ru-RU" sz="2800" smtClean="0"/>
              <a:t>, пробку опускаем в краску и наносим отпечаток на бумагу, получился кружок, а дальше ребенок начинает фантазировать и придумывать, что из этого кружка может получиться.</a:t>
            </a:r>
            <a:endParaRPr lang="ru-RU" sz="2800"/>
          </a:p>
        </p:txBody>
      </p:sp>
    </p:spTree>
  </p:cSld>
  <p:clrMapOvr>
    <a:masterClrMapping/>
  </p:clrMapOvr>
  <p:transition/>
  <p:timing/>
</p:sld>
</file>

<file path=ppt/slides/slide1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457200" y="228600"/>
            <a:ext cx="8229600" cy="6400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bg2">
                <a:lumMod val="7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4818" name="Picture 2" descr="C:\Users\ADMIN\Desktop\Семинар 2022\images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1371600" y="1524000"/>
            <a:ext cx="6781800" cy="3416320"/>
          </a:xfrm>
          <a:prstGeom prst="rect">
            <a:avLst/>
          </a:prstGeom>
          <a:solidFill>
            <a:srgbClr val="FFFFFF"/>
          </a:solidFill>
          <a:ln w="76200">
            <a:solidFill>
              <a:srgbClr val="7030A0"/>
            </a:solidFill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2400" b="0" i="0" u="none" strike="noStrike" cap="none" normalizeH="0" baseline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r>
              <a:rPr kumimoji="0" lang="ru-RU" sz="2400" b="1" i="0" u="none" strike="noStrike" cap="none" normalizeH="0" baseline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Нетрадиционное рисование</a:t>
            </a:r>
            <a:r>
              <a:rPr kumimoji="0" lang="ru-RU" sz="2400" b="0" i="0" u="none" strike="noStrike" cap="none" normalizeH="0" baseline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- искусство изображать, не основываясь на традиции. Рисование нетрадиционными способами, увлекательная, завораживающая деятельность, которая удивляет и восхищает детей.</a:t>
            </a: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2400" b="0" i="0" u="none" strike="noStrike" cap="none" normalizeH="0" baseline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Использование </a:t>
            </a:r>
            <a:r>
              <a:rPr kumimoji="0" lang="ru-RU" sz="2400" b="1" i="0" u="none" strike="noStrike" cap="none" normalizeH="0" baseline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нетрадиционных методов рисования</a:t>
            </a:r>
            <a:r>
              <a:rPr kumimoji="0" lang="ru-RU" sz="2400" b="0" i="0" u="none" strike="noStrike" cap="none" normalizeH="0" baseline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сейчас широко практикуется воспитателями в детских садах.  </a:t>
            </a: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/>
</p:sld>
</file>

<file path=ppt/slides/slide2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6866" name="Picture 2" descr="Нетрадиционная техника рисования «тычок» жесткой полусухой кистью.  Рекомендации для педагогов и родителей. Воспитателям детских садов,  школьным учителям и педагогам - Маам.ру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2">
                <a:lumMod val="7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2743200" y="3276600"/>
            <a:ext cx="2455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smtClean="0"/>
              <a:t>.</a:t>
            </a: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85800" y="3962400"/>
            <a:ext cx="7848600" cy="2667000"/>
          </a:xfrm>
          <a:prstGeom prst="rect">
            <a:avLst/>
          </a:prstGeom>
          <a:ln w="76200"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2800" b="1" smtClean="0"/>
              <a:t>• Тычок жесткой полусухой кистью.</a:t>
            </a:r>
            <a:r>
              <a:rPr lang="ru-RU" sz="2800" smtClean="0"/>
              <a:t> Ребенок опускает в гуашь кисть и ударяет ею по бумаге, держа вертикально. При работе кисть в воду не опускается. Эту </a:t>
            </a:r>
            <a:r>
              <a:rPr lang="ru-RU" sz="2800" b="1" smtClean="0"/>
              <a:t>технику используем</a:t>
            </a:r>
            <a:r>
              <a:rPr lang="ru-RU" sz="2800" smtClean="0"/>
              <a:t>, если надо </a:t>
            </a:r>
            <a:r>
              <a:rPr lang="ru-RU" sz="2800" b="1" smtClean="0"/>
              <a:t>нарисовать</a:t>
            </a:r>
            <a:r>
              <a:rPr lang="ru-RU" sz="2800" smtClean="0"/>
              <a:t> что-нибудь пушистое или колючее.</a:t>
            </a:r>
            <a:endParaRPr lang="ru-RU" sz="2800"/>
          </a:p>
        </p:txBody>
      </p:sp>
    </p:spTree>
  </p:cSld>
  <p:clrMapOvr>
    <a:masterClrMapping/>
  </p:clrMapOvr>
  <p:transition/>
  <p:timing/>
</p:sld>
</file>

<file path=ppt/slides/slide2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505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 rot="21280186">
            <a:off x="544980" y="664962"/>
            <a:ext cx="4029374" cy="54363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505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 bwMode="auto">
          <a:xfrm rot="519040">
            <a:off x="4781826" y="804583"/>
            <a:ext cx="3905075" cy="54861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/>
  <p:timing/>
</p:sld>
</file>

<file path=ppt/slides/slide2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 rot="21244120">
            <a:off x="406959" y="405816"/>
            <a:ext cx="3618448" cy="363947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 rot="488563">
            <a:off x="4586373" y="474015"/>
            <a:ext cx="3728436" cy="36962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1371600" y="3810000"/>
            <a:ext cx="6248400" cy="2819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/>
  <p:timing/>
</p:sld>
</file>

<file path=ppt/slides/slide2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228600" y="914400"/>
            <a:ext cx="3886200" cy="4647426"/>
          </a:xfrm>
          <a:prstGeom prst="rect">
            <a:avLst/>
          </a:prstGeom>
          <a:noFill/>
          <a:ln w="76200">
            <a:solidFill>
              <a:schemeClr val="accent1"/>
            </a:solidFill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2800" b="0" i="0" u="none" strike="noStrike" cap="none" normalizeH="0" baseline="0" smtClean="0">
                <a:ln>
                  <a:noFill/>
                </a:ln>
                <a:solidFill>
                  <a:srgbClr val="11111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•  </a:t>
            </a:r>
            <a:r>
              <a:rPr kumimoji="0" lang="ru-RU" sz="2800" b="1" i="0" u="none" strike="noStrike" cap="none" normalizeH="0" baseline="0" smtClean="0">
                <a:ln>
                  <a:noFill/>
                </a:ln>
                <a:solidFill>
                  <a:srgbClr val="11111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Техника рисования мятой бумагой</a:t>
            </a:r>
            <a:r>
              <a:rPr kumimoji="0" lang="ru-RU" sz="2800" b="0" i="0" u="none" strike="noStrike" cap="none" normalizeH="0" baseline="0" smtClean="0">
                <a:ln>
                  <a:noFill/>
                </a:ln>
                <a:solidFill>
                  <a:srgbClr val="11111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800" b="0" i="0" u="none" strike="noStrike" cap="none" normalizeH="0" baseline="0" smtClean="0">
              <a:ln>
                <a:noFill/>
              </a:ln>
              <a:solidFill>
                <a:srgbClr val="11111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2400" b="0" i="0" u="none" strike="noStrike" cap="none" normalizeH="0" baseline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Ребенок прижимает смятую бумагу к блюдечку с небольшим количеством краски (можно использовать штемпельную подушку и наносит оттиск на бумагу. Чтобы получить другой цвет, меняется краска и мятая бумага.</a:t>
            </a:r>
            <a:r>
              <a:rPr kumimoji="0" lang="ru-R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37890" name="Picture 2" descr="Необычное рисование мятой бумагой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343400" y="1600200"/>
            <a:ext cx="4495800" cy="3429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>
                <a:lumMod val="7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/>
  <p:timing/>
</p:sld>
</file>

<file path=ppt/slides/slide2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 rot="20300104">
            <a:off x="753463" y="2308952"/>
            <a:ext cx="2809455" cy="401908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92D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 bwMode="auto">
          <a:xfrm rot="1098144">
            <a:off x="5003355" y="2345285"/>
            <a:ext cx="3287969" cy="388411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92D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 rot="21025964">
            <a:off x="2649580" y="361785"/>
            <a:ext cx="4307698" cy="28063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92D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/>
  <p:timing/>
</p:sld>
</file>

<file path=ppt/slides/slide2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8914" name="AutoShape 2" descr="Монотипия в детском сад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8916" name="AutoShape 4" descr="Монотипия в детском сад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8918" name="AutoShape 6" descr="Монотипия в детском сад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8920" name="AutoShape 8" descr="Монотипия в детском саду, конспект занятия, особенности техни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8922" name="AutoShape 10" descr="Монотипия в детском сад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8924" name="AutoShape 12" descr="Монотипия в детском сад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8926" name="AutoShape 14" descr="Монотипия в детском сад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52400" y="228600"/>
            <a:ext cx="8763000" cy="6400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5">
                <a:lumMod val="7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/>
  <p:timing/>
</p:sld>
</file>

<file path=ppt/slides/slide2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304800" y="228600"/>
            <a:ext cx="8610600" cy="3046988"/>
          </a:xfrm>
          <a:prstGeom prst="rect">
            <a:avLst/>
          </a:prstGeom>
          <a:noFill/>
          <a:ln w="76200">
            <a:solidFill>
              <a:schemeClr val="accent2">
                <a:lumMod val="75000"/>
              </a:schemeClr>
            </a:solidFill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"</a:t>
            </a:r>
            <a:r>
              <a:rPr kumimoji="0" lang="ru-RU" sz="2400" b="1" i="0" u="none" strike="noStrike" cap="none" normalizeH="0" baseline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Отпечатки предметами".</a:t>
            </a: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2400" b="0" i="0" u="none" strike="noStrike" cap="none" normalizeH="0" baseline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Воздушные шары, конструктор, вилкой, пупырчатой клеёнкой, половинками овощей и фруктов, ребром картона, расчёской, нитками, намотанные на предмет (каталка, спичечный коробок и т. д, пластмассовыми стаканчиками, колёсами от машины, ребром картона, вырезанные фигуры на овощах, дном пластмассовых бутылок.</a:t>
            </a: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62" name="Picture 2" descr="Проект на тему: «Использование нетрадиционных техник рисования и  пластилинографии в работе с детьми 2 – 3 лет»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905000" y="3505200"/>
            <a:ext cx="5943600" cy="3124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C000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/>
  <p:timing/>
</p:sld>
</file>

<file path=ppt/slides/slide2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608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 rot="661993">
            <a:off x="621290" y="1621320"/>
            <a:ext cx="3914572" cy="465515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 rot="5400000" flipH="1">
            <a:off x="3733800" y="-1371600"/>
            <a:ext cx="1981200" cy="5181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6084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 bwMode="auto">
          <a:xfrm rot="21029650">
            <a:off x="4411192" y="1940189"/>
            <a:ext cx="4225035" cy="439701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/>
  <p:timing/>
</p:sld>
</file>

<file path=ppt/slides/slide2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228600" y="381000"/>
            <a:ext cx="4038600" cy="5570756"/>
          </a:xfrm>
          <a:prstGeom prst="rect">
            <a:avLst/>
          </a:prstGeom>
          <a:noFill/>
          <a:ln w="76200">
            <a:solidFill>
              <a:srgbClr val="FFFF00"/>
            </a:solidFill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2000" b="0" i="0" u="none" strike="noStrike" cap="none" normalizeH="0" baseline="0" smtClean="0">
                <a:ln>
                  <a:noFill/>
                </a:ln>
                <a:solidFill>
                  <a:srgbClr val="111111"/>
                </a:solidFill>
                <a:effectLst/>
                <a:ea typeface="Times New Roman" pitchFamily="18" charset="0"/>
                <a:cs typeface="Arial" pitchFamily="34" charset="0"/>
              </a:rPr>
              <a:t>Но на этом мы с малышами не останавливаемся и пробуем новые и интересные техники рисования. Планирую в ближайшее время попробовать технику рисования опилками, манкой и солью. </a:t>
            </a:r>
            <a:endParaRPr kumimoji="0" lang="ru-RU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2000" b="0" i="0" u="none" strike="noStrike" cap="none" normalizeH="0" baseline="0" smtClean="0">
                <a:ln>
                  <a:noFill/>
                </a:ln>
                <a:solidFill>
                  <a:srgbClr val="111111"/>
                </a:solidFill>
                <a:effectLst/>
                <a:ea typeface="Times New Roman" pitchFamily="18" charset="0"/>
                <a:cs typeface="Times New Roman" pitchFamily="18" charset="0"/>
              </a:rPr>
              <a:t>И в десять лет, и в семь, и в пять</a:t>
            </a:r>
            <a:endParaRPr kumimoji="0" lang="ru-RU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2000" b="0" i="0" u="none" strike="noStrike" cap="none" normalizeH="0" baseline="0" smtClean="0">
                <a:ln>
                  <a:noFill/>
                </a:ln>
                <a:solidFill>
                  <a:srgbClr val="111111"/>
                </a:solidFill>
                <a:effectLst/>
                <a:ea typeface="Times New Roman" pitchFamily="18" charset="0"/>
                <a:cs typeface="Times New Roman" pitchFamily="18" charset="0"/>
              </a:rPr>
              <a:t>Все дети любят </a:t>
            </a:r>
            <a:r>
              <a:rPr kumimoji="0" lang="ru-RU" sz="2000" b="1" i="0" u="none" strike="noStrike" cap="none" normalizeH="0" baseline="0" smtClean="0">
                <a:ln>
                  <a:noFill/>
                </a:ln>
                <a:solidFill>
                  <a:srgbClr val="111111"/>
                </a:solidFill>
                <a:effectLst/>
                <a:ea typeface="Times New Roman" pitchFamily="18" charset="0"/>
                <a:cs typeface="Times New Roman" pitchFamily="18" charset="0"/>
              </a:rPr>
              <a:t>рисовать</a:t>
            </a:r>
            <a:r>
              <a:rPr kumimoji="0" lang="ru-RU" sz="2000" b="0" i="0" u="none" strike="noStrike" cap="none" normalizeH="0" baseline="0" smtClean="0">
                <a:ln>
                  <a:noFill/>
                </a:ln>
                <a:solidFill>
                  <a:srgbClr val="111111"/>
                </a:solidFill>
                <a:effectLst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2000" b="0" i="0" u="none" strike="noStrike" cap="none" normalizeH="0" baseline="0" smtClean="0">
                <a:ln>
                  <a:noFill/>
                </a:ln>
                <a:solidFill>
                  <a:srgbClr val="111111"/>
                </a:solidFill>
                <a:effectLst/>
                <a:ea typeface="Times New Roman" pitchFamily="18" charset="0"/>
                <a:cs typeface="Times New Roman" pitchFamily="18" charset="0"/>
              </a:rPr>
              <a:t>И каждый смело нарисует</a:t>
            </a:r>
            <a:endParaRPr kumimoji="0" lang="ru-RU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2000" b="0" i="0" u="none" strike="noStrike" cap="none" normalizeH="0" baseline="0" smtClean="0">
                <a:ln>
                  <a:noFill/>
                </a:ln>
                <a:solidFill>
                  <a:srgbClr val="111111"/>
                </a:solidFill>
                <a:effectLst/>
                <a:ea typeface="Times New Roman" pitchFamily="18" charset="0"/>
                <a:cs typeface="Times New Roman" pitchFamily="18" charset="0"/>
              </a:rPr>
              <a:t>Всё, что его интересует.</a:t>
            </a:r>
            <a:endParaRPr kumimoji="0" lang="ru-RU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2000" b="0" i="0" u="none" strike="noStrike" cap="none" normalizeH="0" baseline="0" smtClean="0">
                <a:ln>
                  <a:noFill/>
                </a:ln>
                <a:solidFill>
                  <a:srgbClr val="111111"/>
                </a:solidFill>
                <a:effectLst/>
                <a:ea typeface="Times New Roman" pitchFamily="18" charset="0"/>
                <a:cs typeface="Times New Roman" pitchFamily="18" charset="0"/>
              </a:rPr>
              <a:t>Всё </a:t>
            </a:r>
            <a:r>
              <a:rPr kumimoji="0" lang="ru-RU" sz="2000" b="0" i="0" u="sng" strike="noStrike" cap="none" normalizeH="0" baseline="0" smtClean="0">
                <a:ln>
                  <a:noFill/>
                </a:ln>
                <a:solidFill>
                  <a:srgbClr val="111111"/>
                </a:solidFill>
                <a:effectLst/>
                <a:ea typeface="Times New Roman" pitchFamily="18" charset="0"/>
                <a:cs typeface="Times New Roman" pitchFamily="18" charset="0"/>
              </a:rPr>
              <a:t>вызывает интерес</a:t>
            </a:r>
            <a:r>
              <a:rPr kumimoji="0" lang="ru-RU" sz="2000" b="0" i="0" u="none" strike="noStrike" cap="none" normalizeH="0" baseline="0" smtClean="0">
                <a:ln>
                  <a:noFill/>
                </a:ln>
                <a:solidFill>
                  <a:srgbClr val="111111"/>
                </a:solidFill>
                <a:effectLst/>
                <a:ea typeface="Times New Roman" pitchFamily="18" charset="0"/>
                <a:cs typeface="Times New Roman" pitchFamily="18" charset="0"/>
              </a:rPr>
              <a:t>:                                                                                          Далёкий космос, ближний лес,                                                                Цветы, машины, сказки, пляски</a:t>
            </a:r>
            <a:endParaRPr kumimoji="0" lang="ru-RU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2000" b="0" i="0" u="none" strike="noStrike" cap="none" normalizeH="0" baseline="0" smtClean="0">
                <a:ln>
                  <a:noFill/>
                </a:ln>
                <a:solidFill>
                  <a:srgbClr val="111111"/>
                </a:solidFill>
                <a:effectLst/>
                <a:ea typeface="Times New Roman" pitchFamily="18" charset="0"/>
                <a:cs typeface="Times New Roman" pitchFamily="18" charset="0"/>
              </a:rPr>
              <a:t>Всё </a:t>
            </a:r>
            <a:r>
              <a:rPr kumimoji="0" lang="ru-RU" sz="2000" b="0" i="0" u="sng" strike="noStrike" cap="none" normalizeH="0" baseline="0" smtClean="0">
                <a:ln>
                  <a:noFill/>
                </a:ln>
                <a:solidFill>
                  <a:srgbClr val="111111"/>
                </a:solidFill>
                <a:effectLst/>
                <a:ea typeface="Times New Roman" pitchFamily="18" charset="0"/>
                <a:cs typeface="Times New Roman" pitchFamily="18" charset="0"/>
              </a:rPr>
              <a:t>нарисуем</a:t>
            </a:r>
            <a:r>
              <a:rPr kumimoji="0" lang="ru-RU" sz="2000" b="0" i="0" u="none" strike="noStrike" cap="none" normalizeH="0" baseline="0" smtClean="0">
                <a:ln>
                  <a:noFill/>
                </a:ln>
                <a:solidFill>
                  <a:srgbClr val="111111"/>
                </a:solidFill>
                <a:effectLst/>
                <a:ea typeface="Times New Roman" pitchFamily="18" charset="0"/>
                <a:cs typeface="Times New Roman" pitchFamily="18" charset="0"/>
              </a:rPr>
              <a:t>: были б краски,                                                                         Да лист бумаги на столе,                                                                                     Да мир в семье и на земле.</a:t>
            </a:r>
            <a:endParaRPr kumimoji="0" lang="ru-RU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2000" b="0" i="0" u="none" strike="noStrike" cap="none" normalizeH="0" baseline="0" smtClean="0">
                <a:ln>
                  <a:noFill/>
                </a:ln>
                <a:solidFill>
                  <a:srgbClr val="111111"/>
                </a:solidFill>
                <a:effectLst/>
                <a:ea typeface="Times New Roman" pitchFamily="18" charset="0"/>
                <a:cs typeface="Times New Roman" pitchFamily="18" charset="0"/>
              </a:rPr>
              <a:t>                                    В. Берестов</a:t>
            </a:r>
            <a:endParaRPr kumimoji="0" lang="ru-RU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1600" b="0" i="0" u="none" strike="noStrike" cap="none" normalizeH="0" baseline="0" smtClean="0">
                <a:ln>
                  <a:noFill/>
                </a:ln>
                <a:solidFill>
                  <a:srgbClr val="11111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</a:t>
            </a:r>
            <a:endParaRPr kumimoji="0" lang="ru-RU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2530" name="Picture 2" descr="Консультация для воспитателей &amp;quot; Нетрадиционные техники рисования, как  средство развития творческих способностей детей дошкольного возраста&amp;quot;  | Консультация по рисованию: | Образовательная социальная сеть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 rot="566170">
            <a:off x="4378376" y="1280055"/>
            <a:ext cx="4461745" cy="37905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/>
  <p:timing/>
</p:sld>
</file>

<file path=ppt/slides/slide2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9938" name="Picture 2" descr="Рисование ладошкой в детском саду: занятия в средней, младшей, старшей и  подготовительной группе, конспекты НОД + фото и видео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295400" y="2133600"/>
            <a:ext cx="6781800" cy="4343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152400" y="152400"/>
            <a:ext cx="8610600" cy="1815882"/>
          </a:xfrm>
          <a:prstGeom prst="rect">
            <a:avLst/>
          </a:prstGeom>
          <a:ln w="57150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800" smtClean="0"/>
              <a:t> В своей работе я пользуюсь, и буду продолжать пользоваться простым правилом – бездарных детей нет, есть нераскрытые дети. А помочь раскрыть эти таланты должны мы, взрослые</a:t>
            </a:r>
            <a:endParaRPr lang="ru-RU" sz="2800"/>
          </a:p>
        </p:txBody>
      </p:sp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5362" name="Picture 2" descr="Методические рекомендации по использованию нетрадиционных техник ри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267200" y="3276600"/>
            <a:ext cx="4495800" cy="3124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2">
                <a:lumMod val="7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762000" y="304800"/>
            <a:ext cx="7239000" cy="2677656"/>
          </a:xfrm>
          <a:prstGeom prst="rect">
            <a:avLst/>
          </a:prstGeom>
          <a:noFill/>
          <a:ln w="76200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2400" b="1" i="0" u="none" strike="noStrike" cap="none" normalizeH="0" baseline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своей работе я использовала такие нетрадиционные техники рисования:  пальчиком, ладошкой,  тычком - ватная палочка,  жесткая сухая кисть, отпечатками </a:t>
            </a:r>
            <a:r>
              <a:rPr kumimoji="0" lang="ru-RU" sz="2400" b="1" i="1" u="none" strike="noStrike" cap="none" normalizeH="0" baseline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(поролон, крышки, втулки от туалетной бумаги, пластиковая вилка, мятая бумага и др.)</a:t>
            </a:r>
            <a:r>
              <a:rPr kumimoji="0" lang="ru-RU" sz="2400" b="1" i="0" u="none" strike="noStrike" cap="none" normalizeH="0" baseline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/>
</p:sld>
</file>

<file path=ppt/slides/slide3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2770" name="Picture 2" descr="C:\Users\ADMIN\Desktop\Надежда\images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524000" y="990600"/>
            <a:ext cx="6400800" cy="48006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4">
                <a:lumMod val="7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/>
  <p:timing/>
</p:sld>
</file>

<file path=ppt/slides/slide3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9698" name="Picture 2" descr="Нетрадиционная техника рисования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52400" y="228600"/>
            <a:ext cx="4114800" cy="6400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7030A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4800600" y="762000"/>
            <a:ext cx="39624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286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теперь я приглашаю Вас в </a:t>
            </a:r>
            <a:r>
              <a:rPr lang="ru-RU" sz="2400" b="1" smtClean="0"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sz="2400" b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Волшебную мастерскую</a:t>
            </a:r>
            <a:r>
              <a:rPr lang="ru-RU" sz="2400" b="1" smtClean="0">
                <a:ea typeface="Times New Roman" pitchFamily="18" charset="0"/>
                <a:cs typeface="Times New Roman" pitchFamily="18" charset="0"/>
              </a:rPr>
              <a:t>»</a:t>
            </a:r>
            <a:r>
              <a:rPr lang="ru-RU" sz="2400" b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</a:p>
          <a:p>
            <a:pPr lvl="0" indent="228600" algn="ctr" fontAlgn="base">
              <a:spcBef>
                <a:spcPct val="0"/>
              </a:spcBef>
              <a:spcAft>
                <a:spcPct val="0"/>
              </a:spcAft>
            </a:pPr>
            <a:endParaRPr lang="ru-RU" sz="240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2286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Перед вами на столах  лежат: бумага, нитки, краски, тарелочка.</a:t>
            </a:r>
            <a:endParaRPr lang="ru-RU" sz="240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2286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Существует много различных техник нетрадиционного рисования. Я хочу предложить Вам одну, на мой взгляд, необычную и интересную технику это:  ниткография.</a:t>
            </a:r>
            <a:endParaRPr lang="ru-RU" sz="240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/>
  <p:timing/>
</p:sld>
</file>

<file path=ppt/slides/slide3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495800" y="304800"/>
            <a:ext cx="4343400" cy="6172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C000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0" y="457200"/>
            <a:ext cx="4419600" cy="624786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2000" b="1" i="0" u="none" strike="noStrike" cap="none" normalizeH="0" baseline="0" err="1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Ниткография</a:t>
            </a:r>
            <a:endParaRPr kumimoji="0" lang="ru-RU" sz="2000" b="1" i="0" u="none" strike="noStrike" cap="none" normalizeH="0" baseline="0" smtClean="0">
              <a:ln>
                <a:noFill/>
              </a:ln>
              <a:solidFill>
                <a:srgbClr val="11111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2000" b="0" i="0" u="none" strike="noStrike" cap="none" normalizeH="0" baseline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Хочу предложить вам шедевры создавать -</a:t>
            </a:r>
            <a:r>
              <a:rPr lang="ru-RU" sz="200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Обыкновенной ниткой рисовать.</a:t>
            </a:r>
            <a:endParaRPr kumimoji="0" lang="ru-RU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2000" b="0" i="0" u="none" strike="noStrike" cap="none" normalizeH="0" baseline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Вот образ волка, кошки или льва,</a:t>
            </a:r>
            <a:endParaRPr kumimoji="0" lang="ru-RU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2000" b="0" i="0" u="none" strike="noStrike" cap="none" normalizeH="0" baseline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 может здесь носатая сова?</a:t>
            </a:r>
            <a:endParaRPr kumimoji="0" lang="ru-RU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2000" b="0" i="0" u="none" strike="noStrike" cap="none" normalizeH="0" baseline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Мышата зашуршали из-под нитки:</a:t>
            </a:r>
            <a:endParaRPr kumimoji="0" lang="ru-RU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2000" b="0" i="0" u="none" strike="noStrike" cap="none" normalizeH="0" baseline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А где наши нарядные накидки!</a:t>
            </a:r>
            <a:endParaRPr kumimoji="0" lang="ru-RU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2000" b="0" i="0" u="none" strike="noStrike" cap="none" normalizeH="0" baseline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Чудная птица встала на крыло -</a:t>
            </a:r>
            <a:endParaRPr kumimoji="0" lang="ru-RU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2000" b="0" i="0" u="none" strike="noStrike" cap="none" normalizeH="0" baseline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Всё завертелось, кубарем пошло…</a:t>
            </a:r>
            <a:endParaRPr kumimoji="0" lang="ru-RU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2000" b="0" i="0" u="none" strike="noStrike" cap="none" normalizeH="0" baseline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 мысли вдруг зашевелились,</a:t>
            </a:r>
            <a:endParaRPr kumimoji="0" lang="ru-RU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2000" b="0" i="0" u="none" strike="noStrike" cap="none" normalizeH="0" baseline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Чудесной песней на листы полились,</a:t>
            </a:r>
            <a:endParaRPr kumimoji="0" lang="ru-RU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2000" b="0" i="0" u="none" strike="noStrike" cap="none" normalizeH="0" baseline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Волшебную нам сказку написали,</a:t>
            </a:r>
            <a:endParaRPr kumimoji="0" lang="ru-RU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2000" b="0" i="0" u="none" strike="noStrike" cap="none" normalizeH="0" baseline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Иголочку и нитку прославляли.</a:t>
            </a:r>
            <a:endParaRPr kumimoji="0" lang="ru-RU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2000" b="0" i="0" u="none" strike="noStrike" cap="none" normalizeH="0" baseline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 те и рады на бумаге танцевать,</a:t>
            </a:r>
            <a:endParaRPr kumimoji="0" lang="ru-RU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2000" b="0" i="0" u="none" strike="noStrike" cap="none" normalizeH="0" baseline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Фантазию лихую нам бы обуять!</a:t>
            </a:r>
            <a:endParaRPr kumimoji="0" lang="ru-RU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/>
</p:sld>
</file>

<file path=ppt/slides/slide3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1506" name="Picture 2" descr="Нетрадиционные техники рисования | Обучонок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 rot="21425302">
            <a:off x="228600" y="1371600"/>
            <a:ext cx="4114800" cy="3352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C0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4495800" y="228600"/>
            <a:ext cx="4419600" cy="600164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2400" b="1" i="0" u="none" strike="noStrike" cap="none" normalizeH="0" baseline="0" smtClean="0">
                <a:ln>
                  <a:noFill/>
                </a:ln>
                <a:solidFill>
                  <a:srgbClr val="111111"/>
                </a:solidFill>
                <a:latin typeface="+mj-lt"/>
                <a:ea typeface="Times New Roman" pitchFamily="18" charset="0"/>
                <a:cs typeface="Arial" pitchFamily="34" charset="0"/>
              </a:rPr>
              <a:t>Итак, за дело! Технология выполнения "ниткографии" необычайно проста.</a:t>
            </a:r>
            <a:endParaRPr kumimoji="0" lang="ru-RU" sz="2400" i="0" u="none" strike="noStrike" cap="none" normalizeH="0" baseline="0" smtClean="0">
              <a:ln>
                <a:noFill/>
              </a:ln>
              <a:solidFill>
                <a:srgbClr val="111111"/>
              </a:solidFill>
              <a:latin typeface="+mj-lt"/>
              <a:ea typeface="Times New Roman" pitchFamily="18" charset="0"/>
              <a:cs typeface="Times New Roman" panose="02020603050405020304" pitchFamily="18" charset="0"/>
            </a:endParaRPr>
          </a:p>
          <a:p>
            <a:pPr marL="0" marR="0" lvl="0" indent="2286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2400" i="0" u="none" strike="noStrike" cap="none" normalizeH="0" baseline="0" smtClean="0">
                <a:ln>
                  <a:noFill/>
                </a:ln>
                <a:solidFill>
                  <a:srgbClr val="111111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  1. Берём белый лист бумаги, формат А-4 и сгибаем пополам – такой вариант приемлем на начальном обучении, а если вы увлечётесь, то можно брать 2 листа, не скрепленных между собой. Набираем краску на нитку с помощью кисти или нить опускаем в тушь, или краску. </a:t>
            </a:r>
            <a:endParaRPr kumimoji="0" lang="ru-RU" sz="2400" i="0" u="none" strike="noStrike" cap="none" normalizeH="0" baseline="0" smtClean="0">
              <a:ln>
                <a:noFill/>
              </a:ln>
              <a:solidFill>
                <a:schemeClr val="tx1"/>
              </a:solidFill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2286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2400" i="0" u="none" strike="noStrike" cap="none" normalizeH="0" baseline="0" smtClean="0">
                <a:ln>
                  <a:noFill/>
                </a:ln>
                <a:solidFill>
                  <a:srgbClr val="111111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    2. Произвольно укладываем нитку с краской петлями и зигзагами на лист бумаги.</a:t>
            </a:r>
            <a:endParaRPr kumimoji="0" lang="ru-RU" sz="2400" i="0" u="none" strike="noStrike" cap="none" normalizeH="0" baseline="0" smtClean="0">
              <a:ln>
                <a:noFill/>
              </a:ln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ransition/>
  <p:timing/>
</p:sld>
</file>

<file path=ppt/slides/slide3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6626" name="Picture 2" descr="Основные правила и рекомендации, как научиться рисовать карандашом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572000" y="762000"/>
            <a:ext cx="4309241" cy="3124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6627" name="Rectangle 3"/>
          <p:cNvSpPr>
            <a:spLocks noChangeArrowheads="1"/>
          </p:cNvSpPr>
          <p:nvPr/>
        </p:nvSpPr>
        <p:spPr bwMode="auto">
          <a:xfrm rot="10800000" flipV="1">
            <a:off x="228600" y="574237"/>
            <a:ext cx="4343400" cy="532453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2000" i="0" u="none" strike="noStrike" cap="none" normalizeH="0" baseline="0" smtClean="0">
                <a:ln>
                  <a:noFill/>
                </a:ln>
                <a:solidFill>
                  <a:srgbClr val="111111"/>
                </a:solidFill>
                <a:effectLst/>
                <a:ea typeface="Times New Roman" pitchFamily="18" charset="0"/>
                <a:cs typeface="Times New Roman" pitchFamily="18" charset="0"/>
              </a:rPr>
              <a:t>    3. После того, как смоченная краской нить уложена, ее накрывают вторым листом. Оба листа плотно прижимают друг к другу рукой, а нить вытягивают за конец. Хорошо использовать толстую шерстяную нить - ворс оставляет на бумаге самые замысловатые силуэты.</a:t>
            </a:r>
            <a:endParaRPr kumimoji="0" lang="ru-RU" sz="200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2286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2000" i="0" u="none" strike="noStrike" cap="none" normalizeH="0" baseline="0" smtClean="0">
                <a:ln>
                  <a:noFill/>
                </a:ln>
                <a:solidFill>
                  <a:srgbClr val="111111"/>
                </a:solidFill>
                <a:effectLst/>
                <a:ea typeface="Times New Roman" pitchFamily="18" charset="0"/>
                <a:cs typeface="Arial" pitchFamily="34" charset="0"/>
              </a:rPr>
              <a:t>4. На одном листе можно укладывать ниткой несколько цветов. Они могут у Вас переплетаться между собой, а могут быть отпечатаны отдельно друг от друга.</a:t>
            </a:r>
            <a:endParaRPr kumimoji="0" lang="ru-RU" sz="200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2286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2000" i="0" u="none" strike="noStrike" cap="none" normalizeH="0" baseline="0" smtClean="0">
                <a:ln>
                  <a:noFill/>
                </a:ln>
                <a:solidFill>
                  <a:srgbClr val="111111"/>
                </a:solidFill>
                <a:effectLst/>
                <a:ea typeface="Times New Roman" pitchFamily="18" charset="0"/>
                <a:cs typeface="Arial" pitchFamily="34" charset="0"/>
              </a:rPr>
              <a:t>5. После получения рисунка можно пофантазировать: "Что же получилось?", "На что похоже?" и т. д.</a:t>
            </a:r>
            <a:endParaRPr kumimoji="0" lang="ru-RU" sz="200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2286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sz="2000" i="0" u="none" strike="noStrike" cap="none" normalizeH="0" baseline="0" smtClean="0">
              <a:ln>
                <a:noFill/>
              </a:ln>
              <a:solidFill>
                <a:srgbClr val="111111"/>
              </a:solidFill>
              <a:effectLst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76800" y="4495800"/>
            <a:ext cx="4038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2286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smtClean="0">
                <a:solidFill>
                  <a:srgbClr val="111111"/>
                </a:solidFill>
                <a:ea typeface="Times New Roman" pitchFamily="18" charset="0"/>
                <a:cs typeface="Arial" pitchFamily="34" charset="0"/>
              </a:rPr>
              <a:t>Посмотрите, что у нас получилось. Надеюсь, Вам очень понравилось! Не только сам результат, но и процесс.</a:t>
            </a:r>
            <a:endParaRPr lang="ru-RU" sz="2000" smtClean="0">
              <a:cs typeface="Arial" pitchFamily="34" charset="0"/>
            </a:endParaRPr>
          </a:p>
        </p:txBody>
      </p:sp>
    </p:spTree>
  </p:cSld>
  <p:clrMapOvr>
    <a:masterClrMapping/>
  </p:clrMapOvr>
  <p:transition/>
  <p:timing/>
</p:sld>
</file>

<file path=ppt/slides/slide3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1986" name="Picture 2" descr="C:\Users\ADMIN\Desktop\images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C0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105400" y="1295400"/>
            <a:ext cx="3634740" cy="4038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5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457200" y="1219200"/>
            <a:ext cx="4419600" cy="4169628"/>
          </a:xfrm>
          <a:prstGeom prst="rect">
            <a:avLst/>
          </a:prstGeom>
          <a:noFill/>
          <a:ln w="76200">
            <a:solidFill>
              <a:schemeClr val="accent5">
                <a:lumMod val="75000"/>
              </a:schemeClr>
            </a:solidFill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2000" b="1" i="0" u="none" strike="noStrike" cap="none" normalizeH="0" baseline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Все дети любят рисовать.        В дошкольном детстве изобразительная деятельность становится одним из средств познания мира и становления эстетического восприятия.   Именно обучаясь, получая знания, навыки ребенок чувствует себя уверенно и легче проходит адаптацию. Так же  развивается и  мелкая моторика.  А ведь это важно в раннем возрасте.</a:t>
            </a:r>
            <a:endParaRPr kumimoji="0" lang="ru-RU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26" name="Picture 2" descr="Методические рекомендации по использованию нетрадиционных техник ри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828800" y="304800"/>
            <a:ext cx="5867400" cy="3505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838200" y="4038600"/>
            <a:ext cx="7848600" cy="2677656"/>
          </a:xfrm>
          <a:prstGeom prst="rect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smtClean="0"/>
              <a:t>Необычные материалы и оригинальные техники привлекают детей тем, что здесь не присутствует слово "Нельзя", можно рисовать, чем хочешь и как хочешь и даже можно придумать свою необычную технику. Дети ощущают незабываемые, положительные эмоции, а по эмоциям можно судить о настроении ребёнка, о том, что его радует, что его огорчает. </a:t>
            </a:r>
            <a:endParaRPr lang="ru-RU" sz="2400" b="1"/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7410" name="Picture 2" descr="Растим маленького художника: 20 уникальных техник рисования для детей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886200" y="2971800"/>
            <a:ext cx="4800600" cy="36004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bg2">
                <a:lumMod val="5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7411" name="Rectangle 3"/>
          <p:cNvSpPr>
            <a:spLocks noChangeArrowheads="1"/>
          </p:cNvSpPr>
          <p:nvPr/>
        </p:nvSpPr>
        <p:spPr bwMode="auto">
          <a:xfrm rot="10384935" flipV="1">
            <a:off x="257154" y="479322"/>
            <a:ext cx="7818674" cy="2308324"/>
          </a:xfrm>
          <a:prstGeom prst="rect">
            <a:avLst/>
          </a:prstGeom>
          <a:noFill/>
          <a:ln w="76200">
            <a:solidFill>
              <a:srgbClr val="92D050"/>
            </a:solidFill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2400" b="1" i="0" u="none" strike="noStrike" cap="none" normalizeH="0" baseline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Каждая техника – это маленькая игра, доставляющая ребенку радость, положительные эмоции. Она не утомляет малыша, у ребенка сохраняется высокая активность и работоспособность на протяжении всего времени рисования.</a:t>
            </a:r>
            <a:endParaRPr kumimoji="0" lang="ru-RU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9458" name="Picture 2" descr="Арт-тренинг правополушарного интуитивного рисования &quot;Рисуем за 1 день&quot; ,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52400" y="914400"/>
            <a:ext cx="3962400" cy="4572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bg2">
                <a:lumMod val="5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4267200" y="838200"/>
            <a:ext cx="4724400" cy="4708981"/>
          </a:xfrm>
          <a:prstGeom prst="rect">
            <a:avLst/>
          </a:prstGeom>
          <a:ln w="7620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lvl="0" indent="2286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smtClean="0">
                <a:solidFill>
                  <a:srgbClr val="11111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Применение нетрадиционных техник – это использование материалов, инструментов, способов рисования, которые не являются общепринятыми.      </a:t>
            </a:r>
            <a:endParaRPr lang="ru-RU" sz="2000" b="1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2286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smtClean="0">
                <a:solidFill>
                  <a:srgbClr val="11111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Данные техники хороши тем, что они доступны и маленьким детям, и постарше. </a:t>
            </a:r>
            <a:endParaRPr lang="ru-RU" sz="2000" b="1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2286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smtClean="0">
                <a:solidFill>
                  <a:srgbClr val="11111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Нетрадиционные техники позволяют быстро достичь желаемого результата и вносят определенную новизну в деятельность детей, делают её более интересной и увлекательной. </a:t>
            </a:r>
            <a:endParaRPr lang="ru-RU" sz="2000" b="1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4578" name="Picture 2" descr="Практикум для воспитателей: «Порисуем вместе!» ( Нетрадиционные техники  рисования) Презентация - PDF Скачать Бесплатно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838200" y="1143000"/>
            <a:ext cx="7772400" cy="3416320"/>
          </a:xfrm>
          <a:prstGeom prst="rect">
            <a:avLst/>
          </a:prstGeom>
          <a:noFill/>
          <a:ln w="76200">
            <a:solidFill>
              <a:schemeClr val="accent1">
                <a:lumMod val="75000"/>
              </a:schemeClr>
            </a:solidFill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2400" b="0" i="0" u="none" strike="noStrike" cap="none" normalizeH="0" baseline="0" smtClean="0">
                <a:ln>
                  <a:noFill/>
                </a:ln>
                <a:solidFill>
                  <a:srgbClr val="11111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Чаше всего детям предлагают карандаши, кисти и краски. Еще известный художник В. А. Фаворский отмечал: </a:t>
            </a:r>
            <a:r>
              <a:rPr kumimoji="0" lang="ru-RU" sz="2400" b="1" i="1" u="none" strike="noStrike" cap="none" normalizeH="0" baseline="0" smtClean="0">
                <a:ln>
                  <a:noFill/>
                </a:ln>
                <a:solidFill>
                  <a:srgbClr val="11111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«Когда ребенок обращается к искусству, ему дают обычно карандаши, краску и бумагу, это, несомненно, </a:t>
            </a:r>
            <a:r>
              <a:rPr kumimoji="0" lang="ru-RU" sz="2400" b="1" i="1" u="sng" strike="noStrike" cap="none" normalizeH="0" baseline="0" smtClean="0">
                <a:ln>
                  <a:noFill/>
                </a:ln>
                <a:solidFill>
                  <a:srgbClr val="11111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ошибка</a:t>
            </a:r>
            <a:r>
              <a:rPr kumimoji="0" lang="ru-RU" sz="2400" b="1" i="1" u="none" strike="noStrike" cap="none" normalizeH="0" baseline="0" smtClean="0">
                <a:ln>
                  <a:noFill/>
                </a:ln>
                <a:solidFill>
                  <a:srgbClr val="11111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: необходимо дать ребенку всевозможные материалы. Пусть он рисует на бумаге, на стене, делает рисунок к занавескам в своей комнате, рисунок для своего платья, делает для себя костюмы из газет».</a:t>
            </a:r>
            <a:endParaRPr kumimoji="0" lang="ru-RU" sz="24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8434" name="Picture 2" descr="Понятие рисования и его роль в развитии дошкольников | МАДОУ №53 &quot;Рябинушка&quot;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981200" y="228600"/>
            <a:ext cx="5562599" cy="4038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609600" y="4343400"/>
            <a:ext cx="8153400" cy="2308324"/>
          </a:xfrm>
          <a:prstGeom prst="rect">
            <a:avLst/>
          </a:prstGeom>
          <a:noFill/>
          <a:ln w="76200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2400" b="1" i="0" u="none" strike="noStrike" cap="none" normalizeH="0" baseline="0" smtClean="0">
                <a:ln>
                  <a:noFill/>
                </a:ln>
                <a:solidFill>
                  <a:srgbClr val="11111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Какие необычные материалы можно включить в детское творчество? </a:t>
            </a:r>
            <a:endParaRPr kumimoji="0" lang="ru-RU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2400" b="1" i="0" u="none" strike="noStrike" cap="none" normalizeH="0" baseline="0" smtClean="0">
                <a:ln>
                  <a:noFill/>
                </a:ln>
                <a:solidFill>
                  <a:srgbClr val="11111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Их очень много. Можно порисовать пухом тополя, зубной щеткой, полой трубкой, гоняя по листу веселую капельку; тампончиком, получая пушистых зверьков; пальцем, ладошкой, даже лучиком солнца!</a:t>
            </a:r>
            <a:endParaRPr kumimoji="0" lang="ru-RU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r="http://schemas.openxmlformats.org/officeDocument/2006/relationships" xmlns:a="http://schemas.openxmlformats.org/drawingml/2006/main" name="Office Them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</a:theme>
</file>

<file path=ppt/theme/theme2.xml><?xml version="1.0" encoding="utf-8"?>
<a:theme xmlns:r="http://schemas.openxmlformats.org/officeDocument/2006/relationships"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74</Paragraphs>
  <Slides>35</Slides>
  <Notes>1</Notes>
  <TotalTime>604</TotalTime>
  <HiddenSlides>0</HiddenSlides>
  <MMClips>0</MMClips>
  <ScaleCrop>0</ScaleCrop>
  <HeadingPairs>
    <vt:vector baseType="variant" size="6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baseType="lpstr" size="39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19.1200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Слайд 1</dc:title>
  <dc:creator>ADMIN</dc:creator>
  <cp:lastModifiedBy>ADMIN</cp:lastModifiedBy>
  <cp:revision>66</cp:revision>
  <dcterms:created xsi:type="dcterms:W3CDTF">2022-05-08T15:20:26Z</dcterms:created>
  <dcterms:modified xsi:type="dcterms:W3CDTF">2023-02-09T01:19:14Z</dcterms:modified>
</cp:coreProperties>
</file>